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8" r:id="rId3"/>
    <p:sldId id="261" r:id="rId4"/>
    <p:sldId id="262" r:id="rId5"/>
    <p:sldId id="292" r:id="rId6"/>
    <p:sldId id="263" r:id="rId7"/>
    <p:sldId id="264" r:id="rId8"/>
    <p:sldId id="291" r:id="rId9"/>
    <p:sldId id="270" r:id="rId10"/>
    <p:sldId id="298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72" r:id="rId26"/>
    <p:sldId id="290" r:id="rId27"/>
    <p:sldId id="293" r:id="rId28"/>
    <p:sldId id="294" r:id="rId29"/>
    <p:sldId id="295" r:id="rId30"/>
    <p:sldId id="296" r:id="rId31"/>
    <p:sldId id="29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5" d="100"/>
          <a:sy n="65" d="100"/>
        </p:scale>
        <p:origin x="-20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E3FE4A99-1537-4F32-9502-1EDF20144B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71B01E-2ECE-40D4-943B-2AB2B5B94582}" type="datetimeFigureOut">
              <a:rPr lang="pl-PL"/>
              <a:pPr>
                <a:defRPr/>
              </a:pPr>
              <a:t>2016-04-15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1C3985-2E4C-4EEA-9FD8-B2170B5093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5" name="Picture 8" descr="C:\My Documents\bits\Expbanna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9" descr="D:\FRONTPAGE THEMES\EXPEDITN\EXPHORSA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" name="Picture 10" descr="P:\!Themes\Expedition\EXPHORS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657600"/>
            <a:ext cx="571500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990600"/>
            <a:ext cx="6400800" cy="2514600"/>
          </a:xfrm>
          <a:ln w="76200" cmpd="tri"/>
        </p:spPr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  <a:ln w="6350"/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0E7D3B4-D180-4C78-907C-4442486CBC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9481B-7097-43FB-B6FE-7C50A45F28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96100" y="381000"/>
            <a:ext cx="1943100" cy="54991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2038" y="381000"/>
            <a:ext cx="5681662" cy="54991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865B2-7937-42F3-B70F-7AE69E8BD3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52B37-6F00-483D-9D68-45A265FA293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380C4-B1B5-4818-A65C-131263BE20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34216-0E7A-4090-B9BC-33FBB7C182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72494-6C3D-4499-9AED-90A6E4BAF06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EE3D9-C73D-44AF-A984-D4A27499F54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A1F78-C3BD-4CB4-A994-91D695B55C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8464C-B99B-4555-B31E-90EC77618A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D57E8-6653-4AC0-9977-66CAFC9B6DD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My Documents\bits\Expbanna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invGray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EF5D02C-A627-45D6-BDC4-16129C07108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031" name="Picture 7" descr="P:\!Themes\Expedition\EXPHORSA.GI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66800" y="1574800"/>
            <a:ext cx="7772400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1766888"/>
            <a:ext cx="7769225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19200"/>
            <a:ext cx="8305800" cy="2438400"/>
          </a:xfrm>
          <a:ln w="9525" cmpd="sng"/>
        </p:spPr>
        <p:txBody>
          <a:bodyPr/>
          <a:lstStyle/>
          <a:p>
            <a:r>
              <a:rPr lang="pl-PL" sz="3600" dirty="0" smtClean="0"/>
              <a:t>Dziecko – przyszły dorosły. Znaczenie dzieciństwa</a:t>
            </a:r>
            <a:br>
              <a:rPr lang="pl-PL" sz="3600" dirty="0" smtClean="0"/>
            </a:br>
            <a:r>
              <a:rPr lang="pl-PL" sz="3600" dirty="0" smtClean="0"/>
              <a:t>w rozwoju stylów przywiązania, mentalizacji i regulacji</a:t>
            </a:r>
            <a:br>
              <a:rPr lang="pl-PL" sz="3600" dirty="0" smtClean="0"/>
            </a:br>
            <a:r>
              <a:rPr lang="pl-PL" sz="3600" dirty="0" smtClean="0"/>
              <a:t>emocjonalnej</a:t>
            </a:r>
            <a:r>
              <a:rPr lang="pl-PL" sz="3600" b="1" dirty="0" smtClean="0"/>
              <a:t> </a:t>
            </a:r>
            <a:r>
              <a:rPr lang="pl-PL" sz="3600" dirty="0" smtClean="0"/>
              <a:t/>
            </a:r>
            <a:br>
              <a:rPr lang="pl-PL" sz="3600" dirty="0" smtClean="0"/>
            </a:br>
            <a:endParaRPr lang="pl-PL" sz="3600" b="1" dirty="0" smtClean="0"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733800"/>
            <a:ext cx="6400800" cy="2819400"/>
          </a:xfrm>
          <a:ln w="9525"/>
        </p:spPr>
        <p:txBody>
          <a:bodyPr/>
          <a:lstStyle/>
          <a:p>
            <a:pPr eaLnBrk="1" hangingPunct="1"/>
            <a:r>
              <a:rPr lang="pl-PL" sz="2800" b="1" dirty="0" smtClean="0"/>
              <a:t>dr n. med. Krzysztof Szwajca</a:t>
            </a:r>
          </a:p>
          <a:p>
            <a:pPr eaLnBrk="1" hangingPunct="1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b="1" dirty="0" smtClean="0"/>
              <a:t>Klinika Psychiatrii Dzieci i Młodzieży Katedry Psychiatrii UJ CM </a:t>
            </a:r>
          </a:p>
          <a:p>
            <a:pPr eaLnBrk="1" hangingPunct="1"/>
            <a:r>
              <a:rPr lang="pl-PL" sz="2800" b="1" dirty="0" smtClean="0"/>
              <a:t>Krakowski Instytut Psychoterapii Stowarzyszenia SIEMACHA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Jeżeli więc matka jest tylko osobą zdrową i kieruje się przyrodzonym instynktem macierzyńskim, to choćby była osobą ciaśniejszych widnokręgów, potrafi dziecię swe wychować w pierwszych latach z korzyścią jego a nie ze szkodą” </a:t>
            </a:r>
          </a:p>
          <a:p>
            <a:pPr>
              <a:buNone/>
            </a:pPr>
            <a:r>
              <a:rPr lang="pl-PL" dirty="0" smtClean="0"/>
              <a:t>			</a:t>
            </a:r>
            <a:r>
              <a:rPr lang="pl-PL" dirty="0" err="1" smtClean="0"/>
              <a:t>prof</a:t>
            </a:r>
            <a:r>
              <a:rPr lang="pl-PL" dirty="0" smtClean="0"/>
              <a:t> Leon </a:t>
            </a:r>
            <a:r>
              <a:rPr lang="pl-PL" dirty="0" err="1" smtClean="0"/>
              <a:t>Wachholz</a:t>
            </a:r>
            <a:r>
              <a:rPr lang="pl-PL" dirty="0" smtClean="0"/>
              <a:t> 1927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Utraciliśmy wprawę </a:t>
            </a:r>
          </a:p>
          <a:p>
            <a:pPr>
              <a:buNone/>
            </a:pPr>
            <a:r>
              <a:rPr lang="pl-PL" dirty="0" smtClean="0"/>
              <a:t> - teraz dziecko jest zadaniem </a:t>
            </a:r>
          </a:p>
          <a:p>
            <a:pPr>
              <a:buNone/>
            </a:pPr>
            <a:r>
              <a:rPr lang="pl-PL" dirty="0" smtClean="0"/>
              <a:t>	(rodzicielstwo naturalne i oczywiste </a:t>
            </a:r>
            <a:r>
              <a:rPr lang="pl-PL" dirty="0" err="1" smtClean="0"/>
              <a:t>vs</a:t>
            </a:r>
            <a:r>
              <a:rPr lang="pl-PL" dirty="0" smtClean="0"/>
              <a:t> rodzicielstwo jako nowa, trudna dziedzina wiedzy (wiedza to egzaminy … </a:t>
            </a:r>
            <a:r>
              <a:rPr lang="pl-PL" dirty="0" err="1" smtClean="0"/>
              <a:t>egzaminy</a:t>
            </a:r>
            <a:r>
              <a:rPr lang="pl-PL" dirty="0" smtClean="0"/>
              <a:t> to lęk i poczucie beznadziejności)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2038" y="332656"/>
            <a:ext cx="7769225" cy="5547444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Jak być idealnym rodzicem?</a:t>
            </a:r>
          </a:p>
          <a:p>
            <a:pPr>
              <a:buNone/>
            </a:pPr>
            <a:r>
              <a:rPr lang="pl-PL" dirty="0" smtClean="0"/>
              <a:t>Rodzic idealny </a:t>
            </a:r>
          </a:p>
          <a:p>
            <a:pPr>
              <a:buNone/>
            </a:pPr>
            <a:r>
              <a:rPr lang="pl-PL" dirty="0" smtClean="0"/>
              <a:t>– psychicznie zdrowy i dojrzały – niski </a:t>
            </a:r>
            <a:r>
              <a:rPr lang="pl-PL" dirty="0" err="1" smtClean="0"/>
              <a:t>neurotyzm</a:t>
            </a:r>
            <a:r>
              <a:rPr lang="pl-PL" dirty="0" smtClean="0"/>
              <a:t> / wysoka ekstrawersja / ugodowość / otwartość na doświadczenie / sumienność / poczucie własnej wartości / wewnętrzne umiejscowienie kontroli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według badań podstawowo ważne = stabilność emocjonalna / ugodowość rodzica / poczucie kompetencji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Wszystko przez matkę – jeśli cokolwiek z kimkolwiek jest nie w porządku, to na pewno przez matkę</a:t>
            </a:r>
          </a:p>
          <a:p>
            <a:pPr>
              <a:buNone/>
            </a:pPr>
            <a:r>
              <a:rPr lang="pl-PL" dirty="0" smtClean="0"/>
              <a:t>		</a:t>
            </a:r>
          </a:p>
          <a:p>
            <a:pPr>
              <a:buNone/>
            </a:pPr>
            <a:r>
              <a:rPr lang="pl-PL" dirty="0" smtClean="0"/>
              <a:t>		(„zasługa” Johna </a:t>
            </a:r>
            <a:r>
              <a:rPr lang="pl-PL" dirty="0" err="1" smtClean="0"/>
              <a:t>Bowlby’ego</a:t>
            </a:r>
            <a:r>
              <a:rPr lang="pl-PL" dirty="0" smtClean="0"/>
              <a:t> – traumy 	z dzieciństwa mogą spowodować trwałe 	szkody)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671736"/>
          </a:xfrm>
        </p:spPr>
        <p:txBody>
          <a:bodyPr/>
          <a:lstStyle/>
          <a:p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2038" y="476672"/>
            <a:ext cx="7769225" cy="540342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Matka a przywiązanie: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-  u 1/3 dzieci głównym obiektem przywiązania nie jest matka (wrażliwość na sygnały dziecka, ilość inicjowanych przez dorosłego interakcji) – stymulacja ważniejsza niż czas spędzony z dzieckiem</a:t>
            </a:r>
          </a:p>
          <a:p>
            <a:pPr>
              <a:buNone/>
            </a:pPr>
            <a:r>
              <a:rPr lang="pl-PL" dirty="0" smtClean="0"/>
              <a:t>- 1/5 obiektów przywiązania – nie karmi, nie pielęgnuje</a:t>
            </a:r>
          </a:p>
          <a:p>
            <a:pPr>
              <a:buNone/>
            </a:pPr>
            <a:r>
              <a:rPr lang="pl-PL" dirty="0" smtClean="0"/>
              <a:t>- większość dzieci ma kilka figur przywiązania – tylko 13 % półtorarocznych dzieci – jedną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2038" y="548680"/>
            <a:ext cx="7769225" cy="533142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Małżeństwa mają się „tak sobie” (co drugie się rozwiedzie)</a:t>
            </a:r>
          </a:p>
          <a:p>
            <a:pPr>
              <a:buNone/>
            </a:pPr>
            <a:r>
              <a:rPr lang="pl-PL" dirty="0" smtClean="0"/>
              <a:t>	Po 4 latach małżeństwa (badania amerykańskie):</a:t>
            </a:r>
          </a:p>
          <a:p>
            <a:pPr>
              <a:buNone/>
            </a:pPr>
            <a:r>
              <a:rPr lang="pl-PL" dirty="0" smtClean="0"/>
              <a:t>	- żony: 60% skarży, że „mąż nie zwraca uwagi na moje uczucia” / 45% „mąż mnie zaniedbuje” / 20% „maż szydzi z mojego wyglądu”</a:t>
            </a:r>
          </a:p>
          <a:p>
            <a:pPr>
              <a:buNone/>
            </a:pPr>
            <a:r>
              <a:rPr lang="pl-PL" dirty="0" smtClean="0"/>
              <a:t>	- mężowie: 30% „żona nie zwraca uwagi na moje uczucia” / 30% „żona ma zmienne nastroje” / 43% „żona nie ma ochoty na kontakty seksualne”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Niemowlę: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- jest bardzo absorbujące </a:t>
            </a:r>
            <a:r>
              <a:rPr lang="pl-PL" dirty="0" smtClean="0">
                <a:sym typeface="Wingdings"/>
              </a:rPr>
              <a:t>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- nieźle kombinuje</a:t>
            </a:r>
          </a:p>
          <a:p>
            <a:pPr>
              <a:buNone/>
            </a:pPr>
            <a:r>
              <a:rPr lang="pl-PL" dirty="0" smtClean="0"/>
              <a:t>- dopomina się o swoje (interweniuje…)</a:t>
            </a:r>
          </a:p>
          <a:p>
            <a:pPr>
              <a:buNone/>
            </a:pPr>
            <a:r>
              <a:rPr lang="pl-PL" dirty="0" smtClean="0"/>
              <a:t>- potrafi nieźle hałasować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485800"/>
            <a:ext cx="7772400" cy="1143000"/>
          </a:xfrm>
        </p:spPr>
        <p:txBody>
          <a:bodyPr/>
          <a:lstStyle/>
          <a:p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2038" y="476672"/>
            <a:ext cx="7769225" cy="5403428"/>
          </a:xfrm>
        </p:spPr>
        <p:txBody>
          <a:bodyPr/>
          <a:lstStyle/>
          <a:p>
            <a:pPr>
              <a:buNone/>
            </a:pPr>
            <a:r>
              <a:rPr lang="pl-PL" sz="2800" dirty="0" smtClean="0"/>
              <a:t>„Na otwartej przestrzeni krzyk mógł być użytecznym sygnałem. Lecz młodą matkę czy młodą parę mieszkającą z nieplanowanym dzieckiem w kawalerce łatwo może doprowadzić do szału. Zdarza się, że dziewczyna, która wzrastała w pozbawionym miłości domu, decyduje się donosić nieplanowaną ciążę, wierząc, że nareszcie ktoś będzie należał tylko do niej i będzie ją bezwarunkowo kochać. Czasem rzeczywiście tak się dzieje. Jednak jeśli jest młoda i niedoświadczona, może być jej trudno zinterpretować trwający bez końca jazgot jako wyraz miłości.”</a:t>
            </a:r>
          </a:p>
          <a:p>
            <a:pPr>
              <a:buNone/>
            </a:pPr>
            <a:r>
              <a:rPr lang="pl-PL" sz="2800" dirty="0" smtClean="0"/>
              <a:t>						</a:t>
            </a:r>
            <a:r>
              <a:rPr lang="pl-PL" sz="2800" dirty="0" err="1" smtClean="0"/>
              <a:t>Elaine</a:t>
            </a:r>
            <a:r>
              <a:rPr lang="pl-PL" sz="2800" dirty="0" smtClean="0"/>
              <a:t> Morgan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Z tego wszystkiego tworzą się style przywiązania</a:t>
            </a:r>
          </a:p>
          <a:p>
            <a:pPr>
              <a:buNone/>
            </a:pPr>
            <a:r>
              <a:rPr lang="pl-PL" dirty="0" smtClean="0"/>
              <a:t>	J </a:t>
            </a:r>
            <a:r>
              <a:rPr lang="pl-PL" dirty="0" err="1" smtClean="0"/>
              <a:t>Bowlby</a:t>
            </a:r>
            <a:r>
              <a:rPr lang="pl-PL" dirty="0" smtClean="0"/>
              <a:t> określa przywiązanie jako więź uczuciową między matką (głównym opiekunem) a dzieckiem powstającą na bazie mechanizmów biologicznych, które są „wyposażeniem” niemowlęcia, a ich celem jest utrzymanie bliskości z opiekunem zapewniającym bezbronnemu dziecku przetrwanie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Wczesne dzieciństwo:</a:t>
            </a:r>
          </a:p>
          <a:p>
            <a:pPr>
              <a:buNone/>
            </a:pPr>
            <a:r>
              <a:rPr lang="pl-PL" dirty="0" smtClean="0"/>
              <a:t>- wpływa mocno i trwale </a:t>
            </a:r>
          </a:p>
          <a:p>
            <a:pPr>
              <a:buNone/>
            </a:pPr>
            <a:r>
              <a:rPr lang="pl-PL" dirty="0" smtClean="0"/>
              <a:t>- wpływa tajnie (coś wiemy – o sobie i świecie – nie wiemy skąd – bo nie pamiętamy)</a:t>
            </a:r>
          </a:p>
          <a:p>
            <a:pPr>
              <a:buNone/>
            </a:pPr>
            <a:r>
              <a:rPr lang="pl-PL" dirty="0" smtClean="0"/>
              <a:t>- wpływa szczególnie w sytuacji kryzysu, stresu, kiedy jest nam źle - WMO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4775" y="1916113"/>
            <a:ext cx="7769225" cy="39639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pl-PL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pl-PL" dirty="0" smtClean="0"/>
              <a:t>Ciekawe, co moje dziecko powie kiedyś o mnie swojemu psychiatrze.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/>
              <a:t>Styl bezpieczny </a:t>
            </a:r>
            <a:r>
              <a:rPr lang="pl-PL" dirty="0" smtClean="0"/>
              <a:t>– dzieci / młodzież / ludzie… swobodnie w bliskości, nie boją się zależności ani trwałych związków, otwarte, elastyczne, monitorują stany swojego umysłu, refleksyjne, wrażliwe na innych, </a:t>
            </a:r>
            <a:r>
              <a:rPr lang="pl-PL" dirty="0" err="1" smtClean="0"/>
              <a:t>innych</a:t>
            </a:r>
            <a:r>
              <a:rPr lang="pl-PL" dirty="0" smtClean="0"/>
              <a:t> postrzegają jako godnych zaufania, pomocnych, o pozytywnych intencjach, zrozumiałych; miłość przeżywają jako coś trwałego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Styl zdezorganizowany:</a:t>
            </a:r>
            <a:r>
              <a:rPr lang="pl-PL" dirty="0" smtClean="0"/>
              <a:t> zachowania agresywne / „nieprzewidywalność”, próby samobójcze, dysocjacje u adolescentów , trudności z uspokojeniem się po stresujących zdarzeniach, trudności regulacji emocji, odrzucenie przez rówieśników, obniżone poczucie własnej wartości, problemy z nauką w szkole, </a:t>
            </a:r>
            <a:r>
              <a:rPr lang="pl-PL" dirty="0" err="1" smtClean="0"/>
              <a:t>borderline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Przywiązanie zdezorganizowane jest najsilniejszym </a:t>
            </a:r>
            <a:r>
              <a:rPr lang="pl-PL" dirty="0" err="1" smtClean="0"/>
              <a:t>predyktorem</a:t>
            </a:r>
            <a:r>
              <a:rPr lang="pl-PL" dirty="0" smtClean="0"/>
              <a:t> problemów zdrowotnych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Im wcześniej tym ważniej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Szczęśliwe dzieciństwo daje odporność – </a:t>
            </a:r>
            <a:r>
              <a:rPr lang="pl-PL" dirty="0" err="1" smtClean="0"/>
              <a:t>odporność</a:t>
            </a:r>
            <a:r>
              <a:rPr lang="pl-PL" dirty="0" smtClean="0"/>
              <a:t> „wewnętrzną”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Okresy wrażliwe (1. rok / style przywiązania / agresja 8-12 </a:t>
            </a:r>
            <a:r>
              <a:rPr lang="pl-PL" dirty="0" err="1" smtClean="0"/>
              <a:t>rż</a:t>
            </a:r>
            <a:r>
              <a:rPr lang="pl-PL" dirty="0" smtClean="0"/>
              <a:t>…)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Uważność (samotne matki, bieda, zbyt młode matki, alkohol, zaburzenia psychiczne w rodzinie, rodzic zmieniony przez traumę, dzieci urodzone przez nieszczęśliwych rodziców / 35-60% niemowląt w biednych rodzinach – przywiązanie zdezorganizowane)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Wspieranie rodzicielstwa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Uważność na odosobniony status dziecka w rodzinie (dzieci wymagające/trudne/ zły temperament)</a:t>
            </a:r>
            <a:r>
              <a:rPr lang="pl-PL" dirty="0" err="1" smtClean="0"/>
              <a:t>vs</a:t>
            </a:r>
            <a:r>
              <a:rPr lang="pl-PL" dirty="0" smtClean="0"/>
              <a:t> dziecko miłe, grzeczne, które chętnie się przytula – te dzieci będą miały innego rodzica (choć jest to ten sam rodzic)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b="1" dirty="0" smtClean="0"/>
          </a:p>
        </p:txBody>
      </p:sp>
      <p:sp>
        <p:nvSpPr>
          <p:cNvPr id="15363" name="Symbol zastępczy zawartości 2"/>
          <p:cNvSpPr>
            <a:spLocks noGrp="1"/>
          </p:cNvSpPr>
          <p:nvPr>
            <p:ph idx="1"/>
          </p:nvPr>
        </p:nvSpPr>
        <p:spPr>
          <a:xfrm>
            <a:off x="1062038" y="404664"/>
            <a:ext cx="7769225" cy="5688632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Dobre przedszkole (szkoła) ma znaczenie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Zaburzenia psychiczne są rzadsze w tych szkołach, gdzie uczniowie są często chwaleni i traktowani w sposób partnerski, gdzie nauczyciele dostarczają właściwych modeli zachowania, gdzie poziom nauczania jest wysoki, gdzie lekcje są dobrze zorganizowane, a warunki do nauki –przyjemne (nie ma znaczenia – wielkość szkoły, wiek budynku, ciągłość kadry nauczycielskiej czy rodzaj opieki duszpasterskiej)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2800" b="1" dirty="0" smtClean="0"/>
              <a:t>	</a:t>
            </a:r>
            <a:r>
              <a:rPr lang="pl-PL" sz="2800" dirty="0" smtClean="0"/>
              <a:t>Widzisz rodzica – pomyśl o dziecku, widzisz dziecko – pomyśl o rodzicu</a:t>
            </a:r>
          </a:p>
          <a:p>
            <a:pPr>
              <a:buNone/>
            </a:pPr>
            <a:r>
              <a:rPr lang="pl-PL" sz="2800" dirty="0" smtClean="0"/>
              <a:t>	</a:t>
            </a:r>
          </a:p>
          <a:p>
            <a:pPr>
              <a:buNone/>
            </a:pPr>
            <a:r>
              <a:rPr lang="pl-PL" sz="2800" dirty="0" smtClean="0"/>
              <a:t>	Regulacja emocji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dirty="0" smtClean="0"/>
              <a:t>	</a:t>
            </a:r>
            <a:r>
              <a:rPr lang="pl-PL" sz="2800" dirty="0" err="1" smtClean="0"/>
              <a:t>Mentalizowanie</a:t>
            </a:r>
            <a:r>
              <a:rPr lang="pl-PL" sz="2800" dirty="0" smtClean="0"/>
              <a:t> (empatyczność, czytanie twarzy…)</a:t>
            </a:r>
          </a:p>
          <a:p>
            <a:pPr>
              <a:buNone/>
            </a:pPr>
            <a:endParaRPr lang="pl-PL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2038" y="476672"/>
            <a:ext cx="7769225" cy="540342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Uważność na dziecko, którego się nie lubi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Jakie są dzieci-ofiary przemocy domowej? Przeważnie … wredne, nieposłuszne, przeszkadzające, marudzące, małomówne, wycofane, nieciekawe, nieufne, grożące i dokuczające innym (bici biją), </a:t>
            </a:r>
            <a:r>
              <a:rPr lang="pl-PL" dirty="0" err="1" smtClean="0"/>
              <a:t>nieempatyczne</a:t>
            </a:r>
            <a:r>
              <a:rPr lang="pl-PL" dirty="0" smtClean="0"/>
              <a:t>, „proszące się” o karę, „</a:t>
            </a:r>
            <a:r>
              <a:rPr lang="pl-PL" dirty="0" err="1" smtClean="0"/>
              <a:t>niefajne</a:t>
            </a:r>
            <a:r>
              <a:rPr lang="pl-PL" dirty="0" smtClean="0"/>
              <a:t>”. Nie budzą sympatii. Nie lubimy ich. 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Patrzysz na nastolatka, pomyśl jakim był niemowlakiem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Rodzice adopcyjni, oddany nauczyciel czy przyjaciel rodziny – mogą odmienić nieufne dziecko (nowe doświadczenia, zmieniają dziecięcą koncepcję miłości)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Miałeś szczęśliwe dzieciństwo – jesteś plastyczny (dostosowujesz się, umiesz sobie radzić, poszukujesz pomocy); miałeś trudne dzieciństwo – jesteś sztywny (mało elastyczny, schematyczny, masz niewiele alternatywnych strategii i zachowań, swoją strategię forsujesz uparcie)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0"/>
            <a:ext cx="7769225" cy="5434732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„Dzieci to także odpowiedzialność. Mało kto wie, że na dzieci wpływ mają nie tylko </a:t>
            </a:r>
          </a:p>
          <a:p>
            <a:pPr>
              <a:buNone/>
            </a:pPr>
            <a:r>
              <a:rPr lang="pl-PL" dirty="0" smtClean="0"/>
              <a:t>	gry komputerowe, chipsy i pieniądze, ale również rodzice. To od rodzica zależy, czy dziecko wyrośnie na wysokiego, czarnoskórego koszykarza robiącego karierę w NBA, czy na kulkę filcu. Rodzic jest kamieniem węgielnym swojego dziecka i cokolwiek by to znaczyło, faktem jest, że niedaleko pada dziecko od jabłoni.” </a:t>
            </a:r>
          </a:p>
          <a:p>
            <a:pPr>
              <a:buNone/>
            </a:pPr>
            <a:r>
              <a:rPr lang="pl-PL" dirty="0" smtClean="0"/>
              <a:t>					Make life </a:t>
            </a:r>
            <a:r>
              <a:rPr lang="pl-PL" dirty="0" err="1" smtClean="0"/>
              <a:t>harder</a:t>
            </a:r>
            <a:endParaRPr lang="pl-PL" dirty="0" smtClean="0"/>
          </a:p>
          <a:p>
            <a:pPr>
              <a:buNone/>
            </a:pPr>
            <a:endParaRPr lang="pl-PL" dirty="0" smtClean="0">
              <a:latin typeface="Garamond" pitchFamily="18" charset="0"/>
            </a:endParaRPr>
          </a:p>
        </p:txBody>
      </p:sp>
      <p:sp>
        <p:nvSpPr>
          <p:cNvPr id="5123" name="Tytuł 3"/>
          <p:cNvSpPr>
            <a:spLocks noGrp="1"/>
          </p:cNvSpPr>
          <p:nvPr>
            <p:ph type="title"/>
          </p:nvPr>
        </p:nvSpPr>
        <p:spPr>
          <a:xfrm>
            <a:off x="1371600" y="-571500"/>
            <a:ext cx="7772400" cy="1552228"/>
          </a:xfrm>
        </p:spPr>
        <p:txBody>
          <a:bodyPr/>
          <a:lstStyle/>
          <a:p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/>
            </a:r>
            <a:br>
              <a:rPr lang="pl-PL" sz="3600" b="1" dirty="0" smtClean="0"/>
            </a:br>
            <a:endParaRPr lang="pl-PL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2038" y="332656"/>
            <a:ext cx="7769225" cy="5547444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Kontekst ma znaczenie</a:t>
            </a:r>
          </a:p>
          <a:p>
            <a:pPr>
              <a:buNone/>
            </a:pPr>
            <a:r>
              <a:rPr lang="pl-PL" dirty="0" smtClean="0"/>
              <a:t>	Słynne badanie </a:t>
            </a:r>
            <a:r>
              <a:rPr lang="pl-PL" dirty="0" err="1" smtClean="0"/>
              <a:t>Ruttera</a:t>
            </a:r>
            <a:r>
              <a:rPr lang="pl-PL" dirty="0" smtClean="0"/>
              <a:t> (1984):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6 rodzinnych czynników ryzyka = niezgoda małżeńska/zaburzenia psychiczne matki/ niski status socjoekonomiczny/ojciec popełniający przestępstwa/złe warunki mieszkaniowe/dziecko poza domem</a:t>
            </a:r>
          </a:p>
          <a:p>
            <a:pPr>
              <a:buNone/>
            </a:pPr>
            <a:r>
              <a:rPr lang="pl-PL" dirty="0" smtClean="0"/>
              <a:t>	populacyjne ryzyko poważnych zaburzeń psychicznych – 2% / 3 czynniki ryzyka – 6% / 4 czynniki ryzyka – 20%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Bywa, że dziecko w rodzinie doświadcza krzywdy (bywa, że dziecko nie powinno być w  swojej rodzinie)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33375"/>
            <a:ext cx="7772400" cy="1143000"/>
          </a:xfrm>
        </p:spPr>
        <p:txBody>
          <a:bodyPr/>
          <a:lstStyle/>
          <a:p>
            <a:pPr eaLnBrk="1" hangingPunct="1"/>
            <a:endParaRPr lang="pl-PL" sz="3600" b="1" dirty="0" smtClean="0"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844824"/>
            <a:ext cx="7769225" cy="3459212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	</a:t>
            </a:r>
            <a:r>
              <a:rPr lang="pl-PL" dirty="0" smtClean="0"/>
              <a:t>Dzieci są dziwnym, tajemniczym OBCYM, </a:t>
            </a:r>
          </a:p>
          <a:p>
            <a:pPr>
              <a:buNone/>
            </a:pPr>
            <a:r>
              <a:rPr lang="pl-PL" dirty="0" smtClean="0"/>
              <a:t>	który pojawia się i… wszystko zmienia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	„I nagle jest – małe, rozwścieczone, wiercące się, umazane krwią, usmarowane mazią płodową, hałaśliwe, żywe. Jedno z nas.”</a:t>
            </a:r>
          </a:p>
          <a:p>
            <a:pPr>
              <a:buNone/>
            </a:pPr>
            <a:r>
              <a:rPr lang="pl-PL" dirty="0" smtClean="0"/>
              <a:t>						</a:t>
            </a:r>
            <a:r>
              <a:rPr lang="pl-PL" dirty="0" err="1" smtClean="0"/>
              <a:t>Elaine</a:t>
            </a:r>
            <a:r>
              <a:rPr lang="pl-PL" dirty="0" smtClean="0"/>
              <a:t> Morgan</a:t>
            </a:r>
          </a:p>
          <a:p>
            <a:pPr>
              <a:buNone/>
            </a:pPr>
            <a:endParaRPr lang="pl-PL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C:\Users\Martuszewska\Documents\b10f8329-3872-4cdb-959a-b7e71f9b5b5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9150" y="1918494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z="36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1700213"/>
            <a:ext cx="7769225" cy="34417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Dziecko może być wymarzone, upragnione, oczekiwane, wytęsknione… albo nie</a:t>
            </a:r>
          </a:p>
          <a:p>
            <a:pPr>
              <a:buNone/>
            </a:pPr>
            <a:r>
              <a:rPr lang="pl-PL" dirty="0" smtClean="0"/>
              <a:t>		50% urodzonych dzieci jest chcianych i 	oczekiwanych</a:t>
            </a:r>
          </a:p>
          <a:p>
            <a:pPr>
              <a:buNone/>
            </a:pPr>
            <a:r>
              <a:rPr lang="pl-PL" dirty="0" smtClean="0"/>
              <a:t>		25% to dzieci nieplanowane, lecz 	chętnie przyjęte</a:t>
            </a:r>
          </a:p>
          <a:p>
            <a:pPr>
              <a:buNone/>
            </a:pPr>
            <a:r>
              <a:rPr lang="pl-PL" dirty="0" smtClean="0"/>
              <a:t>		25% to dzieci niechciane</a:t>
            </a:r>
          </a:p>
          <a:p>
            <a:pPr>
              <a:buNone/>
            </a:pPr>
            <a:endParaRPr lang="pl-PL" dirty="0" smtClean="0"/>
          </a:p>
          <a:p>
            <a:pPr eaLnBrk="1" hangingPunct="1">
              <a:buFontTx/>
              <a:buNone/>
            </a:pPr>
            <a:endParaRPr lang="pl-PL" dirty="0" smtClean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endParaRPr lang="pl-PL" dirty="0" smtClean="0"/>
          </a:p>
          <a:p>
            <a:pPr eaLnBrk="1" hangingPunct="1"/>
            <a:endParaRPr lang="pl-PL" dirty="0" smtClean="0"/>
          </a:p>
          <a:p>
            <a:pPr eaLnBrk="1" hangingPunct="1">
              <a:buFontTx/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81000"/>
            <a:ext cx="7772400" cy="1143000"/>
          </a:xfrm>
        </p:spPr>
        <p:txBody>
          <a:bodyPr/>
          <a:lstStyle/>
          <a:p>
            <a:pPr eaLnBrk="1" hangingPunct="1"/>
            <a:r>
              <a:rPr lang="pl-PL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pl-PL" dirty="0" smtClean="0">
              <a:latin typeface="Garamond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8840"/>
            <a:ext cx="7769225" cy="389126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Dziecko może być stosunkowo proste w obsłudze …. albo nie</a:t>
            </a:r>
          </a:p>
          <a:p>
            <a:pPr>
              <a:buNone/>
            </a:pPr>
            <a:r>
              <a:rPr lang="pl-PL" dirty="0" smtClean="0"/>
              <a:t>		(biologia, geny, temperament, 	podobieństwo do rodzica, uszkodzenia 	okołoporodowe, </a:t>
            </a:r>
            <a:r>
              <a:rPr lang="pl-PL" dirty="0" err="1" smtClean="0"/>
              <a:t>mikroorganika</a:t>
            </a:r>
            <a:r>
              <a:rPr lang="pl-PL" dirty="0" smtClean="0"/>
              <a:t>…)</a:t>
            </a:r>
          </a:p>
          <a:p>
            <a:pPr>
              <a:buNone/>
            </a:pPr>
            <a:endParaRPr lang="pl-PL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Rodzic, może sobie nieźle radzić z dzieckiem …. albo nie</a:t>
            </a:r>
          </a:p>
          <a:p>
            <a:pPr>
              <a:buNone/>
            </a:pPr>
            <a:r>
              <a:rPr lang="pl-PL" dirty="0" smtClean="0"/>
              <a:t>		(wystarczająco dobra matka)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z="3600" b="1" dirty="0" smtClean="0"/>
          </a:p>
        </p:txBody>
      </p:sp>
      <p:sp>
        <p:nvSpPr>
          <p:cNvPr id="1229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Kiedyś było „naturalnie”:</a:t>
            </a:r>
          </a:p>
          <a:p>
            <a:pPr>
              <a:buNone/>
            </a:pPr>
            <a:r>
              <a:rPr lang="pl-PL" dirty="0" smtClean="0"/>
              <a:t>„Chociaż zadanie matki jest wielkie i trudne [wychowywanie dziecka], przecież nie wymaga od niej szczególniejszych, zwłaszcza intelektualnych zdolności. Przyroda obdarza matki instynktem, który ich postępowaniem względem dzieci kieruje.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prawa">
  <a:themeElements>
    <a:clrScheme name="Wyprawa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Wypraw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Wyprawa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yprawa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ypraw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yprawa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Designs\Wyprawa.pot</Template>
  <TotalTime>1386</TotalTime>
  <Words>479</Words>
  <Application>Microsoft Office PowerPoint</Application>
  <PresentationFormat>Pokaz na ekranie (4:3)</PresentationFormat>
  <Paragraphs>105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Wyprawa</vt:lpstr>
      <vt:lpstr>Dziecko – przyszły dorosły. Znaczenie dzieciństwa w rozwoju stylów przywiązania, mentalizacji i regulacji emocjonalnej  </vt:lpstr>
      <vt:lpstr>Slajd 2</vt:lpstr>
      <vt:lpstr>        </vt:lpstr>
      <vt:lpstr>Slajd 4</vt:lpstr>
      <vt:lpstr>Slajd 5</vt:lpstr>
      <vt:lpstr>Slajd 6</vt:lpstr>
      <vt:lpstr> 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Dziecko – przyszły dorosły. Znaczenie dzieciństwa w rozwoju stylów przywiązania, mentalizacji i regulacji emocjonalnej  </dc:title>
  <dc:creator>Krzysztof Szwajca</dc:creator>
  <cp:lastModifiedBy>Martuszewska</cp:lastModifiedBy>
  <cp:revision>39</cp:revision>
  <cp:lastPrinted>1601-01-01T00:00:00Z</cp:lastPrinted>
  <dcterms:created xsi:type="dcterms:W3CDTF">2007-10-14T17:12:09Z</dcterms:created>
  <dcterms:modified xsi:type="dcterms:W3CDTF">2016-04-15T06:39:15Z</dcterms:modified>
</cp:coreProperties>
</file>